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pPr/>
              <a:t>20.01.2026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B3D40F8F-86DA-51A2-7498-8D3D49B8CC94}"/>
              </a:ext>
            </a:extLst>
          </p:cNvPr>
          <p:cNvSpPr txBox="1"/>
          <p:nvPr/>
        </p:nvSpPr>
        <p:spPr>
          <a:xfrm>
            <a:off x="143220" y="-2142"/>
            <a:ext cx="12052453" cy="65787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e-DE" sz="2000" b="1" noProof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Wichtige Hinweise für Klausuren und schriftliche Tests</a:t>
            </a:r>
            <a:endParaRPr lang="de-DE" dirty="0"/>
          </a:p>
          <a:p>
            <a:pPr marL="228600" indent="-228600">
              <a:buAutoNum type="arabicPeriod"/>
            </a:pPr>
            <a:endParaRPr lang="de-DE" sz="1750" b="1" noProof="1">
              <a:latin typeface="Calibri"/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Papier:</a:t>
            </a:r>
            <a:endParaRPr lang="de-DE" sz="1600" noProof="1">
              <a:latin typeface="Calibri"/>
              <a:ea typeface="Calibri"/>
              <a:cs typeface="Calibri"/>
            </a:endParaRP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Verwenden Sie ausschließlich das von der Lehrkraft erlaubte/bereitgestellte Papier (Aufgabenzettel, zusätzliche Blätter).</a:t>
            </a:r>
          </a:p>
          <a:p>
            <a:pPr marL="228600" indent="-228600">
              <a:buFont typeface=""/>
              <a:buAutoNum type="arabicPeriod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Schreibutensilien:</a:t>
            </a: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Am Platz dürfen sich nur ein Stift mit blauer oder schwarzer Tinte, ein Textmarker und ein Lineal sowie ggf. andere benötigte Arbeitsmaterialien (z.B. Taschenrechner, Formelsammlung, Lektüre) befinden. </a:t>
            </a:r>
            <a:r>
              <a:rPr 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Die Verwendung von Tintenkillern sowie abdeckenden Materialien (z.B. Tipp-Ex) ist nicht erlaubt, ebenso keine radierbaren Stifte.</a:t>
            </a:r>
            <a:r>
              <a:rPr lang="de-DE" sz="1600" noProof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Ausnahme</a:t>
            </a:r>
            <a:r>
              <a:rPr lang="de-DE" sz="1600" noProof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de-DE" sz="1600" noProof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regelt die Fachlehrkraft (z.B. in Mathematik bei Zeichnungen)</a:t>
            </a:r>
            <a:r>
              <a:rPr lang="de-DE" sz="1600" noProof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28600" indent="-228600">
              <a:buFont typeface=""/>
              <a:buAutoNum type="arabicPeriod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Persönliche Gegenstände:</a:t>
            </a:r>
          </a:p>
          <a:p>
            <a:r>
              <a:rPr lang="de-DE" sz="1600" noProof="1">
                <a:latin typeface="Calibri"/>
                <a:ea typeface="Calibri"/>
                <a:cs typeface="Calibri"/>
              </a:rPr>
              <a:t>Stummgeschaltete Handys, Smartwatches und Kopfhörer sind in die Handygaragen oder in die Taschen und diese zusammen mit den Jacken auf einen leeren Tisch im Klassenraum zu legen.</a:t>
            </a:r>
          </a:p>
          <a:p>
            <a:r>
              <a:rPr lang="de-DE" sz="1600" b="1" noProof="1">
                <a:latin typeface="Calibri"/>
                <a:ea typeface="Calibri"/>
                <a:cs typeface="Calibri"/>
              </a:rPr>
              <a:t>4. Toilettengang:</a:t>
            </a:r>
          </a:p>
          <a:p>
            <a:r>
              <a:rPr lang="de-DE" sz="1600" noProof="1">
                <a:latin typeface="Calibri"/>
                <a:ea typeface="Calibri"/>
                <a:cs typeface="Calibri"/>
              </a:rPr>
              <a:t>Bei einer 85-minütigen Klausur ist der Toilettengang  einzeln und nacheinander erlaubt. Suchen Sie die nächstliegende Toilette auf und kehren Sie so schnell wie möglich zurück.</a:t>
            </a:r>
          </a:p>
          <a:p>
            <a:r>
              <a:rPr lang="de-DE" sz="1600" b="1" noProof="1">
                <a:latin typeface="Calibri"/>
                <a:ea typeface="Calibri"/>
                <a:cs typeface="Calibri"/>
              </a:rPr>
              <a:t>5. Gesundmeldung:</a:t>
            </a: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Sie dürfen nur gesund zur Klausur antreten. Sobald Sie an der Klausur teilnehmen, wird diese auch bewertet. </a:t>
            </a:r>
          </a:p>
          <a:p>
            <a:pPr marL="0" lvl="1"/>
            <a:r>
              <a:rPr lang="de-DE" sz="1600" b="1" noProof="1">
                <a:latin typeface="Calibri"/>
                <a:ea typeface="Calibri"/>
                <a:cs typeface="Calibri"/>
              </a:rPr>
              <a:t>6. Ehrlichkeit und Fairness:</a:t>
            </a:r>
            <a:endParaRPr lang="de-DE" sz="1600" noProof="1">
              <a:latin typeface="Calibri"/>
              <a:ea typeface="Calibri"/>
              <a:cs typeface="Calibri"/>
            </a:endParaRP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Betrugsversuche haben Konsequenzen, die bis zur Note 6 / Bewertung mit 0 Punkten führen können.</a:t>
            </a:r>
          </a:p>
          <a:p>
            <a:endParaRPr lang="de-DE" sz="1600" b="1" noProof="1">
              <a:latin typeface="Calibri"/>
              <a:ea typeface="Calibri"/>
              <a:cs typeface="Calibri"/>
            </a:endParaRPr>
          </a:p>
          <a:p>
            <a:r>
              <a:rPr lang="de-DE" sz="1600" b="1" noProof="1">
                <a:latin typeface="Calibri"/>
                <a:ea typeface="Calibri"/>
                <a:cs typeface="Calibri"/>
              </a:rPr>
              <a:t>Zusätzliche Hinweise:</a:t>
            </a:r>
            <a:endParaRPr lang="de-DE" sz="1600" noProof="1">
              <a:latin typeface="Calibri"/>
              <a:ea typeface="Calibri"/>
              <a:cs typeface="Calibri"/>
            </a:endParaRPr>
          </a:p>
          <a:p>
            <a:pPr marL="228600" indent="-228600">
              <a:buFont typeface=""/>
              <a:buChar char="•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Vorbereitung:</a:t>
            </a: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Bitte stellen Sie sicher, dass Sie alle Materialien, die Sie benötigen, vor der Klausur bereit haben.</a:t>
            </a:r>
          </a:p>
          <a:p>
            <a:pPr marL="228600" indent="-228600">
              <a:buFont typeface=""/>
              <a:buChar char="•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Ruhe und Konzentration:</a:t>
            </a: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Halten Sie während der Klausur Ruhe und konzentrieren Sie sich auf Ihre Aufgaben.</a:t>
            </a:r>
          </a:p>
          <a:p>
            <a:pPr marL="228600" indent="-228600">
              <a:buFont typeface=""/>
              <a:buChar char="•"/>
            </a:pPr>
            <a:r>
              <a:rPr lang="de-DE" sz="1600" b="1" noProof="1">
                <a:latin typeface="Calibri"/>
                <a:ea typeface="Calibri"/>
                <a:cs typeface="Calibri"/>
              </a:rPr>
              <a:t>Fragen:</a:t>
            </a:r>
          </a:p>
          <a:p>
            <a:pPr marL="0" lvl="1"/>
            <a:r>
              <a:rPr lang="de-DE" sz="1600" noProof="1">
                <a:latin typeface="Calibri"/>
                <a:ea typeface="Calibri"/>
                <a:cs typeface="Calibri"/>
              </a:rPr>
              <a:t>Bei Unklarheiten oder Fragen während der Klausur wenden Sie sich bitte direkt an die Lehrkraft.</a:t>
            </a:r>
          </a:p>
        </p:txBody>
      </p:sp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Larissa">
      <a:majorFont>
        <a:latin typeface="Aptos Display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Janette</dc:creator>
  <cp:lastModifiedBy>sabin.hoerg</cp:lastModifiedBy>
  <cp:revision>41</cp:revision>
  <dcterms:created xsi:type="dcterms:W3CDTF">2025-08-22T15:36:56Z</dcterms:created>
  <dcterms:modified xsi:type="dcterms:W3CDTF">2026-01-20T11:50:47Z</dcterms:modified>
</cp:coreProperties>
</file>